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75224" autoAdjust="0"/>
  </p:normalViewPr>
  <p:slideViewPr>
    <p:cSldViewPr snapToGrid="0">
      <p:cViewPr varScale="1">
        <p:scale>
          <a:sx n="56" d="100"/>
          <a:sy n="56" d="100"/>
        </p:scale>
        <p:origin x="12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A17E1A-771D-402B-BEAF-C7CE489A4446}" type="datetimeFigureOut">
              <a:rPr lang="en-US" smtClean="0"/>
              <a:t>9/10/2019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9D78C7-870F-4171-8424-33C294116B27}" type="slidenum">
              <a:rPr lang="en-US" smtClean="0"/>
              <a:t>‹#›</a:t>
            </a:fld>
            <a:endParaRPr lang="en-US"/>
          </a:p>
        </p:txBody>
      </p:sp>
    </p:spTree>
    <p:extLst>
      <p:ext uri="{BB962C8B-B14F-4D97-AF65-F5344CB8AC3E}">
        <p14:creationId xmlns:p14="http://schemas.microsoft.com/office/powerpoint/2010/main" val="4008824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process-based evaluations is one of effective and efficient program evaluator used in most of the organization. The human service programs is evaluated using process-based evaluation and it has positively impacted its process-outcome relationship resulting to remarkable services. The process-based evaluations can be well reviewed through; description, identification  and analyzing  both strength and weakness. </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2</a:t>
            </a:fld>
            <a:endParaRPr lang="en-US"/>
          </a:p>
        </p:txBody>
      </p:sp>
    </p:spTree>
    <p:extLst>
      <p:ext uri="{BB962C8B-B14F-4D97-AF65-F5344CB8AC3E}">
        <p14:creationId xmlns:p14="http://schemas.microsoft.com/office/powerpoint/2010/main" val="1998227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human service</a:t>
            </a:r>
            <a:r>
              <a:rPr lang="en-US" baseline="0" dirty="0" smtClean="0"/>
              <a:t> program the process-based evaluation is utilized by evaluator to establish the program success in addressing the targeted activities. Notably, the process-based evaluations is based on the three segments of logic model that include; inputs, activities and outputs. When distinguishing between theory of failure and implementation failure, evaluators acknowledges the fact that implementation failure presents the poor implementation practices while theory of failure presents the failure in the presided expected outcomes (</a:t>
            </a:r>
            <a:r>
              <a:rPr lang="fi-FI" sz="1200" b="0" i="0" kern="1200" dirty="0" smtClean="0">
                <a:solidFill>
                  <a:schemeClr val="tx1"/>
                </a:solidFill>
                <a:effectLst/>
                <a:latin typeface="+mn-lt"/>
                <a:ea typeface="+mn-ea"/>
                <a:cs typeface="+mn-cs"/>
              </a:rPr>
              <a:t>Sridharan, &amp; Nakaima, 2011)</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3</a:t>
            </a:fld>
            <a:endParaRPr lang="en-US"/>
          </a:p>
        </p:txBody>
      </p:sp>
    </p:spTree>
    <p:extLst>
      <p:ext uri="{BB962C8B-B14F-4D97-AF65-F5344CB8AC3E}">
        <p14:creationId xmlns:p14="http://schemas.microsoft.com/office/powerpoint/2010/main" val="4011350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strength</a:t>
            </a:r>
            <a:r>
              <a:rPr lang="en-US" baseline="0" dirty="0" smtClean="0"/>
              <a:t>s of the process-based evolutions are based on integrity, reliability and validity . Through continuous process measurers the process-based evaluation has ensured quality of human services offered by designed program. Further, the numerous factors that are provide by this evaluation program has helped providers in risk adjustment for the targeted population making it more reliable (</a:t>
            </a:r>
            <a:r>
              <a:rPr lang="fi-FI" sz="1200" b="0" i="0" kern="1200" dirty="0" smtClean="0">
                <a:solidFill>
                  <a:schemeClr val="tx1"/>
                </a:solidFill>
                <a:effectLst/>
                <a:latin typeface="+mn-lt"/>
                <a:ea typeface="+mn-ea"/>
                <a:cs typeface="+mn-cs"/>
              </a:rPr>
              <a:t>Sridharan, &amp; Nakaima, 2011)</a:t>
            </a:r>
            <a:r>
              <a:rPr lang="en-US" baseline="0" dirty="0" smtClean="0"/>
              <a:t>. Also validity is ensured since process measurers are timely collected.  </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4</a:t>
            </a:fld>
            <a:endParaRPr lang="en-US"/>
          </a:p>
        </p:txBody>
      </p:sp>
    </p:spTree>
    <p:extLst>
      <p:ext uri="{BB962C8B-B14F-4D97-AF65-F5344CB8AC3E}">
        <p14:creationId xmlns:p14="http://schemas.microsoft.com/office/powerpoint/2010/main" val="2123054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Process-Based</a:t>
            </a:r>
            <a:r>
              <a:rPr lang="en-US" baseline="0" dirty="0" smtClean="0"/>
              <a:t> Evaluations are widely used in human service program and this has been triggered by its descriptive designation that build both customers and providers trust  (</a:t>
            </a:r>
            <a:r>
              <a:rPr lang="fi-FI" sz="1200" b="0" i="0" kern="1200" dirty="0" smtClean="0">
                <a:solidFill>
                  <a:schemeClr val="tx1"/>
                </a:solidFill>
                <a:effectLst/>
                <a:latin typeface="+mn-lt"/>
                <a:ea typeface="+mn-ea"/>
                <a:cs typeface="+mn-cs"/>
              </a:rPr>
              <a:t>Sridharan, &amp; Nakaima, 2011)</a:t>
            </a:r>
            <a:r>
              <a:rPr lang="en-US" baseline="0" dirty="0" smtClean="0"/>
              <a:t>. The PBEs; provides feedback for quality improvement, identifies influencing factors, provide actionable information, and also provide feasible and attractive measurers triggering program integrity. </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5</a:t>
            </a:fld>
            <a:endParaRPr lang="en-US"/>
          </a:p>
        </p:txBody>
      </p:sp>
    </p:spTree>
    <p:extLst>
      <p:ext uri="{BB962C8B-B14F-4D97-AF65-F5344CB8AC3E}">
        <p14:creationId xmlns:p14="http://schemas.microsoft.com/office/powerpoint/2010/main" val="2640863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process-based evaluation promotes human service program reliability by presenting risk adjustment measure that is based on the target population, defining population legibility, customers characteristics adjustment as well as preventing risk related to expenses and time mismanagement (</a:t>
            </a:r>
            <a:r>
              <a:rPr lang="fi-FI" sz="1200" b="0" i="0" kern="1200" dirty="0" smtClean="0">
                <a:solidFill>
                  <a:schemeClr val="tx1"/>
                </a:solidFill>
                <a:effectLst/>
                <a:latin typeface="+mn-lt"/>
                <a:ea typeface="+mn-ea"/>
                <a:cs typeface="+mn-cs"/>
              </a:rPr>
              <a:t>Sridharan, &amp; Nakaima, 2011)</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6</a:t>
            </a:fld>
            <a:endParaRPr lang="en-US"/>
          </a:p>
        </p:txBody>
      </p:sp>
    </p:spTree>
    <p:extLst>
      <p:ext uri="{BB962C8B-B14F-4D97-AF65-F5344CB8AC3E}">
        <p14:creationId xmlns:p14="http://schemas.microsoft.com/office/powerpoint/2010/main" val="2426675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Notably, most of PBEs process measurers</a:t>
            </a:r>
            <a:r>
              <a:rPr lang="en-US" baseline="0" dirty="0" smtClean="0"/>
              <a:t> that are linked with human service program are quickly collected from clients enabling the providers to determine quality long time reliable outcome data. The process has also been proven to take limited time in observing, accumulating and processing program data, this integrates process-outcomes relationship (</a:t>
            </a:r>
            <a:r>
              <a:rPr lang="fi-FI" sz="1200" b="0" i="0" kern="1200" dirty="0" smtClean="0">
                <a:solidFill>
                  <a:schemeClr val="tx1"/>
                </a:solidFill>
                <a:effectLst/>
                <a:latin typeface="+mn-lt"/>
                <a:ea typeface="+mn-ea"/>
                <a:cs typeface="+mn-cs"/>
              </a:rPr>
              <a:t>Sridharan, &amp; Nakaima, 2011)</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7</a:t>
            </a:fld>
            <a:endParaRPr lang="en-US"/>
          </a:p>
        </p:txBody>
      </p:sp>
    </p:spTree>
    <p:extLst>
      <p:ext uri="{BB962C8B-B14F-4D97-AF65-F5344CB8AC3E}">
        <p14:creationId xmlns:p14="http://schemas.microsoft.com/office/powerpoint/2010/main" val="528979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 of many</a:t>
            </a:r>
            <a:r>
              <a:rPr lang="en-US" baseline="0" dirty="0" smtClean="0"/>
              <a:t> strengths of the process-based evaluations in human service programs, there are also some underlined disadvantages that hinders program services. The challenge is mostly brought by the establishing the previous links of the process-outcomes relationship since the data might be biased thus invalid for use. Also, it has been identified mostly in hospital program that most of providers link good care with inferior outcomes that might be drowned from previous data, this  cases paradoxical problem limiting services (</a:t>
            </a:r>
            <a:r>
              <a:rPr lang="en-US" dirty="0" smtClean="0"/>
              <a:t>Reuter, Schweizer,</a:t>
            </a:r>
            <a:r>
              <a:rPr lang="en-US" baseline="0" dirty="0" smtClean="0"/>
              <a:t> </a:t>
            </a:r>
            <a:r>
              <a:rPr lang="en-US" dirty="0" smtClean="0"/>
              <a:t> &amp; Van Herwijnen,</a:t>
            </a:r>
            <a:r>
              <a:rPr lang="en-US" baseline="0" dirty="0" smtClean="0"/>
              <a:t> </a:t>
            </a:r>
            <a:r>
              <a:rPr lang="en-US" dirty="0" smtClean="0"/>
              <a:t>2015)</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8</a:t>
            </a:fld>
            <a:endParaRPr lang="en-US"/>
          </a:p>
        </p:txBody>
      </p:sp>
    </p:spTree>
    <p:extLst>
      <p:ext uri="{BB962C8B-B14F-4D97-AF65-F5344CB8AC3E}">
        <p14:creationId xmlns:p14="http://schemas.microsoft.com/office/powerpoint/2010/main" val="2874101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analyzing</a:t>
            </a:r>
            <a:r>
              <a:rPr lang="en-US" baseline="0" dirty="0" smtClean="0"/>
              <a:t>, both the strengths and weakness of process-based evaluation pros and cons are weighted to establish an actionable decision. PBEs strengths that’s are drown from validity , reliability and integrity has revealed that the approaches is quick, time and expense cautious and trusted by both providers and customers.  Also PBEs ensures that programs are well designed and described to meet the environmental stated obligations. On the other hand, however PBEs  promotes programs affordability and legitimacy, it also vital to note that they are at high risk of bias, and their improper evaluation might interfere with program operations (</a:t>
            </a:r>
            <a:r>
              <a:rPr lang="en-US" dirty="0" smtClean="0"/>
              <a:t>Ross, 2010)</a:t>
            </a:r>
            <a:endParaRPr lang="en-US" dirty="0"/>
          </a:p>
        </p:txBody>
      </p:sp>
      <p:sp>
        <p:nvSpPr>
          <p:cNvPr id="4" name="Slide Number Placeholder 3"/>
          <p:cNvSpPr>
            <a:spLocks noGrp="1"/>
          </p:cNvSpPr>
          <p:nvPr>
            <p:ph type="sldNum" sz="quarter" idx="10"/>
          </p:nvPr>
        </p:nvSpPr>
        <p:spPr/>
        <p:txBody>
          <a:bodyPr/>
          <a:lstStyle/>
          <a:p>
            <a:fld id="{179D78C7-870F-4171-8424-33C294116B27}" type="slidenum">
              <a:rPr lang="en-US" smtClean="0"/>
              <a:t>9</a:t>
            </a:fld>
            <a:endParaRPr lang="en-US"/>
          </a:p>
        </p:txBody>
      </p:sp>
    </p:spTree>
    <p:extLst>
      <p:ext uri="{BB962C8B-B14F-4D97-AF65-F5344CB8AC3E}">
        <p14:creationId xmlns:p14="http://schemas.microsoft.com/office/powerpoint/2010/main" val="1534295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3840043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87473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169723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409B73-6231-4DD9-AFC0-D89DD9256AEA}"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275890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A409B73-6231-4DD9-AFC0-D89DD9256AEA}" type="datetimeFigureOut">
              <a:rPr lang="en-US" smtClean="0"/>
              <a:t>9/10/2019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3723437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A409B73-6231-4DD9-AFC0-D89DD9256AEA}" type="datetimeFigureOut">
              <a:rPr lang="en-US" smtClean="0"/>
              <a:t>9/10/2019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761258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09B73-6231-4DD9-AFC0-D89DD9256AEA}" type="datetimeFigureOut">
              <a:rPr lang="en-US" smtClean="0"/>
              <a:t>9/10/2019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1625384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409B73-6231-4DD9-AFC0-D89DD9256AEA}"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1569029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409B73-6231-4DD9-AFC0-D89DD9256AEA}"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263183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754647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48987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3796685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22836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16941611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37732616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409B73-6231-4DD9-AFC0-D89DD9256AEA}"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C2465D-CB7F-43C6-B62F-B3E8B55A027D}" type="slidenum">
              <a:rPr lang="en-US" smtClean="0"/>
              <a:t>‹#›</a:t>
            </a:fld>
            <a:endParaRPr lang="en-US"/>
          </a:p>
        </p:txBody>
      </p:sp>
    </p:spTree>
    <p:extLst>
      <p:ext uri="{BB962C8B-B14F-4D97-AF65-F5344CB8AC3E}">
        <p14:creationId xmlns:p14="http://schemas.microsoft.com/office/powerpoint/2010/main" val="174565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409B73-6231-4DD9-AFC0-D89DD9256AEA}" type="datetimeFigureOut">
              <a:rPr lang="en-US" smtClean="0"/>
              <a:t>9/10/2019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BC2465D-CB7F-43C6-B62F-B3E8B55A027D}" type="slidenum">
              <a:rPr lang="en-US" smtClean="0"/>
              <a:t>‹#›</a:t>
            </a:fld>
            <a:endParaRPr lang="en-US"/>
          </a:p>
        </p:txBody>
      </p:sp>
    </p:spTree>
    <p:extLst>
      <p:ext uri="{BB962C8B-B14F-4D97-AF65-F5344CB8AC3E}">
        <p14:creationId xmlns:p14="http://schemas.microsoft.com/office/powerpoint/2010/main" val="1713451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037230"/>
            <a:ext cx="8373912" cy="843612"/>
          </a:xfrm>
        </p:spPr>
        <p:txBody>
          <a:bodyPr/>
          <a:lstStyle/>
          <a:p>
            <a:pPr algn="ctr"/>
            <a:r>
              <a:rPr lang="en-US" dirty="0" smtClean="0">
                <a:solidFill>
                  <a:srgbClr val="FF0000"/>
                </a:solidFill>
              </a:rPr>
              <a:t>Process-Based Evaluations</a:t>
            </a:r>
            <a:endParaRPr lang="en-US" dirty="0">
              <a:solidFill>
                <a:srgbClr val="FF0000"/>
              </a:solidFill>
            </a:endParaRPr>
          </a:p>
        </p:txBody>
      </p:sp>
      <p:sp>
        <p:nvSpPr>
          <p:cNvPr id="3" name="Subtitle 2"/>
          <p:cNvSpPr>
            <a:spLocks noGrp="1"/>
          </p:cNvSpPr>
          <p:nvPr>
            <p:ph type="subTitle" idx="1"/>
          </p:nvPr>
        </p:nvSpPr>
        <p:spPr>
          <a:xfrm>
            <a:off x="1507067" y="2729553"/>
            <a:ext cx="7766936" cy="1555844"/>
          </a:xfrm>
        </p:spPr>
        <p:txBody>
          <a:bodyPr>
            <a:noAutofit/>
          </a:bodyPr>
          <a:lstStyle/>
          <a:p>
            <a:pPr algn="ctr"/>
            <a:r>
              <a:rPr lang="en-US" sz="3200" dirty="0" smtClean="0">
                <a:solidFill>
                  <a:schemeClr val="tx1"/>
                </a:solidFill>
              </a:rPr>
              <a:t>Student Name</a:t>
            </a:r>
          </a:p>
          <a:p>
            <a:pPr algn="ctr"/>
            <a:r>
              <a:rPr lang="en-US" sz="3200" dirty="0" smtClean="0">
                <a:solidFill>
                  <a:schemeClr val="tx1"/>
                </a:solidFill>
              </a:rPr>
              <a:t>Institution Affiliation</a:t>
            </a:r>
            <a:endParaRPr lang="en-US" sz="3200" dirty="0" smtClean="0">
              <a:solidFill>
                <a:schemeClr val="tx1"/>
              </a:solidFill>
            </a:endParaRPr>
          </a:p>
        </p:txBody>
      </p:sp>
    </p:spTree>
    <p:extLst>
      <p:ext uri="{BB962C8B-B14F-4D97-AF65-F5344CB8AC3E}">
        <p14:creationId xmlns:p14="http://schemas.microsoft.com/office/powerpoint/2010/main" val="1293130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632604"/>
          </a:xfrm>
        </p:spPr>
        <p:txBody>
          <a:bodyPr>
            <a:normAutofit fontScale="90000"/>
          </a:bodyPr>
          <a:lstStyle/>
          <a:p>
            <a:r>
              <a:rPr lang="en-US" sz="4400" dirty="0" smtClean="0">
                <a:solidFill>
                  <a:srgbClr val="FF0000"/>
                </a:solidFill>
              </a:rPr>
              <a:t>Introduction</a:t>
            </a:r>
            <a:endParaRPr lang="en-US" dirty="0">
              <a:solidFill>
                <a:srgbClr val="FF0000"/>
              </a:solidFill>
            </a:endParaRPr>
          </a:p>
        </p:txBody>
      </p:sp>
      <p:sp>
        <p:nvSpPr>
          <p:cNvPr id="3" name="Content Placeholder 2"/>
          <p:cNvSpPr>
            <a:spLocks noGrp="1"/>
          </p:cNvSpPr>
          <p:nvPr>
            <p:ph idx="1"/>
          </p:nvPr>
        </p:nvSpPr>
        <p:spPr>
          <a:xfrm>
            <a:off x="3595332" y="1418716"/>
            <a:ext cx="8596668" cy="4516257"/>
          </a:xfrm>
          <a:solidFill>
            <a:schemeClr val="bg1">
              <a:lumMod val="85000"/>
            </a:schemeClr>
          </a:solidFill>
        </p:spPr>
        <p:txBody>
          <a:bodyPr>
            <a:noAutofit/>
          </a:bodyPr>
          <a:lstStyle/>
          <a:p>
            <a:pPr marL="0" indent="0">
              <a:spcBef>
                <a:spcPts val="0"/>
              </a:spcBef>
              <a:buClr>
                <a:srgbClr val="FF0000"/>
              </a:buClr>
              <a:buNone/>
            </a:pPr>
            <a:r>
              <a:rPr lang="en-US" sz="3200" dirty="0" smtClean="0">
                <a:solidFill>
                  <a:srgbClr val="0070C0"/>
                </a:solidFill>
              </a:rPr>
              <a:t>Agenda</a:t>
            </a:r>
          </a:p>
          <a:p>
            <a:pPr marL="742950" indent="-742950">
              <a:spcBef>
                <a:spcPts val="0"/>
              </a:spcBef>
              <a:buClr>
                <a:srgbClr val="FF0000"/>
              </a:buClr>
              <a:buFont typeface="+mj-lt"/>
              <a:buAutoNum type="arabicPeriod"/>
            </a:pPr>
            <a:r>
              <a:rPr lang="en-US" sz="3200" dirty="0" smtClean="0"/>
              <a:t>Description </a:t>
            </a:r>
            <a:r>
              <a:rPr lang="en-US" sz="3200" dirty="0" smtClean="0"/>
              <a:t>of process-based evaluation</a:t>
            </a:r>
          </a:p>
          <a:p>
            <a:pPr marL="742950" indent="-742950">
              <a:spcBef>
                <a:spcPts val="0"/>
              </a:spcBef>
              <a:buClr>
                <a:srgbClr val="FF0000"/>
              </a:buClr>
              <a:buFont typeface="+mj-lt"/>
              <a:buAutoNum type="arabicPeriod"/>
            </a:pPr>
            <a:endParaRPr lang="en-US" sz="3200" dirty="0" smtClean="0"/>
          </a:p>
          <a:p>
            <a:pPr marL="742950" indent="-742950">
              <a:spcBef>
                <a:spcPts val="0"/>
              </a:spcBef>
              <a:buClr>
                <a:srgbClr val="FF0000"/>
              </a:buClr>
              <a:buFont typeface="+mj-lt"/>
              <a:buAutoNum type="arabicPeriod"/>
            </a:pPr>
            <a:r>
              <a:rPr lang="en-US" sz="3200" dirty="0" smtClean="0"/>
              <a:t>Strengths of process-based evaluation</a:t>
            </a:r>
          </a:p>
          <a:p>
            <a:pPr marL="742950" indent="-742950">
              <a:spcBef>
                <a:spcPts val="0"/>
              </a:spcBef>
              <a:buClr>
                <a:srgbClr val="FF0000"/>
              </a:buClr>
              <a:buFont typeface="+mj-lt"/>
              <a:buAutoNum type="arabicPeriod"/>
            </a:pPr>
            <a:endParaRPr lang="en-US" sz="3200" dirty="0" smtClean="0"/>
          </a:p>
          <a:p>
            <a:pPr marL="742950" indent="-742950">
              <a:spcBef>
                <a:spcPts val="0"/>
              </a:spcBef>
              <a:buClr>
                <a:srgbClr val="FF0000"/>
              </a:buClr>
              <a:buFont typeface="+mj-lt"/>
              <a:buAutoNum type="arabicPeriod"/>
            </a:pPr>
            <a:r>
              <a:rPr lang="en-US" sz="3200" dirty="0" smtClean="0"/>
              <a:t>Weakness of process-based evaluation</a:t>
            </a:r>
          </a:p>
          <a:p>
            <a:pPr marL="742950" indent="-742950">
              <a:spcBef>
                <a:spcPts val="0"/>
              </a:spcBef>
              <a:buClr>
                <a:srgbClr val="FF0000"/>
              </a:buClr>
              <a:buFont typeface="+mj-lt"/>
              <a:buAutoNum type="arabicPeriod"/>
            </a:pPr>
            <a:endParaRPr lang="en-US" sz="3200" dirty="0" smtClean="0"/>
          </a:p>
          <a:p>
            <a:pPr marL="742950" indent="-742950">
              <a:spcBef>
                <a:spcPts val="0"/>
              </a:spcBef>
              <a:buClr>
                <a:srgbClr val="FF0000"/>
              </a:buClr>
              <a:buFont typeface="+mj-lt"/>
              <a:buAutoNum type="arabicPeriod"/>
            </a:pPr>
            <a:r>
              <a:rPr lang="en-US" sz="3200" dirty="0" smtClean="0"/>
              <a:t>Analysis of strengths and weakness </a:t>
            </a:r>
            <a:endParaRPr lang="en-US" sz="3200" dirty="0"/>
          </a:p>
        </p:txBody>
      </p:sp>
      <p:pic>
        <p:nvPicPr>
          <p:cNvPr id="1026" name="Picture 2" descr="Image result for Age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22" y="1418716"/>
            <a:ext cx="3457010" cy="520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00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5132"/>
          </a:xfrm>
        </p:spPr>
        <p:txBody>
          <a:bodyPr/>
          <a:lstStyle/>
          <a:p>
            <a:r>
              <a:rPr lang="en-US" dirty="0" smtClean="0">
                <a:solidFill>
                  <a:srgbClr val="FF0000"/>
                </a:solidFill>
              </a:rPr>
              <a:t>Description of Process-Based Evaluations</a:t>
            </a:r>
            <a:endParaRPr lang="en-US" dirty="0">
              <a:solidFill>
                <a:srgbClr val="FF0000"/>
              </a:solidFill>
            </a:endParaRPr>
          </a:p>
        </p:txBody>
      </p:sp>
      <p:sp>
        <p:nvSpPr>
          <p:cNvPr id="3" name="Content Placeholder 2"/>
          <p:cNvSpPr>
            <a:spLocks noGrp="1"/>
          </p:cNvSpPr>
          <p:nvPr>
            <p:ph idx="1"/>
          </p:nvPr>
        </p:nvSpPr>
        <p:spPr>
          <a:xfrm>
            <a:off x="3595332" y="1414732"/>
            <a:ext cx="8596668" cy="4813540"/>
          </a:xfrm>
          <a:solidFill>
            <a:schemeClr val="bg1">
              <a:lumMod val="85000"/>
            </a:schemeClr>
          </a:solidFill>
        </p:spPr>
        <p:txBody>
          <a:bodyPr>
            <a:noAutofit/>
          </a:bodyPr>
          <a:lstStyle/>
          <a:p>
            <a:pPr>
              <a:spcBef>
                <a:spcPts val="0"/>
              </a:spcBef>
              <a:buClr>
                <a:srgbClr val="FF0000"/>
              </a:buClr>
            </a:pPr>
            <a:r>
              <a:rPr lang="en-US" sz="2400" dirty="0" smtClean="0"/>
              <a:t>Process-based evaluations (PBEs) instills advance </a:t>
            </a:r>
          </a:p>
          <a:p>
            <a:pPr marL="0" indent="0">
              <a:spcBef>
                <a:spcPts val="0"/>
              </a:spcBef>
              <a:buClr>
                <a:srgbClr val="FF0000"/>
              </a:buClr>
              <a:buNone/>
            </a:pPr>
            <a:r>
              <a:rPr lang="en-US" sz="2400" dirty="0"/>
              <a:t> </a:t>
            </a:r>
            <a:r>
              <a:rPr lang="en-US" sz="2400" dirty="0" smtClean="0"/>
              <a:t>      knowledge on the program functioning.</a:t>
            </a:r>
          </a:p>
          <a:p>
            <a:pPr marL="0" indent="0">
              <a:spcBef>
                <a:spcPts val="0"/>
              </a:spcBef>
              <a:buClr>
                <a:srgbClr val="FF0000"/>
              </a:buClr>
              <a:buNone/>
            </a:pPr>
            <a:endParaRPr lang="en-US" sz="2400" dirty="0" smtClean="0"/>
          </a:p>
          <a:p>
            <a:pPr>
              <a:spcBef>
                <a:spcPts val="0"/>
              </a:spcBef>
              <a:buClr>
                <a:srgbClr val="FF0000"/>
              </a:buClr>
            </a:pPr>
            <a:r>
              <a:rPr lang="en-US" sz="2400" dirty="0" smtClean="0"/>
              <a:t>PBEs determines how adequately the program</a:t>
            </a:r>
          </a:p>
          <a:p>
            <a:pPr marL="0" indent="0">
              <a:spcBef>
                <a:spcPts val="0"/>
              </a:spcBef>
              <a:buClr>
                <a:srgbClr val="FF0000"/>
              </a:buClr>
              <a:buNone/>
            </a:pPr>
            <a:r>
              <a:rPr lang="en-US" sz="2400" dirty="0"/>
              <a:t> </a:t>
            </a:r>
            <a:r>
              <a:rPr lang="en-US" sz="2400" dirty="0" smtClean="0"/>
              <a:t>      implemented the strategy provided by the </a:t>
            </a:r>
          </a:p>
          <a:p>
            <a:pPr marL="0" indent="0">
              <a:spcBef>
                <a:spcPts val="0"/>
              </a:spcBef>
              <a:buClr>
                <a:srgbClr val="FF0000"/>
              </a:buClr>
              <a:buNone/>
            </a:pPr>
            <a:r>
              <a:rPr lang="en-US" sz="2400" dirty="0"/>
              <a:t> </a:t>
            </a:r>
            <a:r>
              <a:rPr lang="en-US" sz="2400" dirty="0" smtClean="0"/>
              <a:t>      logic model</a:t>
            </a:r>
          </a:p>
          <a:p>
            <a:pPr marL="0" indent="0">
              <a:spcBef>
                <a:spcPts val="0"/>
              </a:spcBef>
              <a:buClr>
                <a:srgbClr val="FF0000"/>
              </a:buClr>
              <a:buNone/>
            </a:pPr>
            <a:endParaRPr lang="en-US" sz="2400" dirty="0" smtClean="0"/>
          </a:p>
          <a:p>
            <a:pPr>
              <a:spcBef>
                <a:spcPts val="0"/>
              </a:spcBef>
              <a:buClr>
                <a:srgbClr val="FF0000"/>
              </a:buClr>
            </a:pPr>
            <a:r>
              <a:rPr lang="en-US" sz="2400" dirty="0" smtClean="0"/>
              <a:t>PBEs focuses on three logic model segments; inputs, </a:t>
            </a:r>
          </a:p>
          <a:p>
            <a:pPr marL="0" indent="0">
              <a:spcBef>
                <a:spcPts val="0"/>
              </a:spcBef>
              <a:buClr>
                <a:srgbClr val="FF0000"/>
              </a:buClr>
              <a:buNone/>
            </a:pPr>
            <a:r>
              <a:rPr lang="en-US" sz="2400" dirty="0"/>
              <a:t> </a:t>
            </a:r>
            <a:r>
              <a:rPr lang="en-US" sz="2400" dirty="0" smtClean="0"/>
              <a:t>     activities and outputs</a:t>
            </a:r>
          </a:p>
          <a:p>
            <a:pPr marL="0" indent="0">
              <a:spcBef>
                <a:spcPts val="0"/>
              </a:spcBef>
              <a:buClr>
                <a:srgbClr val="FF0000"/>
              </a:buClr>
              <a:buNone/>
            </a:pPr>
            <a:endParaRPr lang="en-US" sz="2400" dirty="0" smtClean="0"/>
          </a:p>
          <a:p>
            <a:pPr>
              <a:spcBef>
                <a:spcPts val="0"/>
              </a:spcBef>
              <a:buClr>
                <a:srgbClr val="FF0000"/>
              </a:buClr>
            </a:pPr>
            <a:r>
              <a:rPr lang="en-US" sz="2400" dirty="0" smtClean="0"/>
              <a:t>PBEs authorizes evaluators to distinguish between theory failure </a:t>
            </a:r>
          </a:p>
          <a:p>
            <a:pPr marL="0" indent="0">
              <a:spcBef>
                <a:spcPts val="0"/>
              </a:spcBef>
              <a:buClr>
                <a:srgbClr val="FF0000"/>
              </a:buClr>
              <a:buNone/>
            </a:pPr>
            <a:r>
              <a:rPr lang="en-US" sz="2400" dirty="0"/>
              <a:t> </a:t>
            </a:r>
            <a:r>
              <a:rPr lang="en-US" sz="2400" dirty="0" smtClean="0"/>
              <a:t>     and implementation failure.</a:t>
            </a:r>
          </a:p>
          <a:p>
            <a:pPr marL="0" indent="0">
              <a:spcBef>
                <a:spcPts val="0"/>
              </a:spcBef>
              <a:buClr>
                <a:srgbClr val="FF0000"/>
              </a:buClr>
              <a:buNone/>
            </a:pPr>
            <a:endParaRPr lang="en-US" sz="1100" dirty="0" smtClean="0"/>
          </a:p>
          <a:p>
            <a:pPr marL="0" indent="0">
              <a:spcBef>
                <a:spcPts val="0"/>
              </a:spcBef>
              <a:buClr>
                <a:srgbClr val="FF0000"/>
              </a:buClr>
              <a:buNone/>
            </a:pPr>
            <a:endParaRPr lang="en-US" sz="900" dirty="0" smtClean="0"/>
          </a:p>
          <a:p>
            <a:pPr>
              <a:spcBef>
                <a:spcPts val="0"/>
              </a:spcBef>
              <a:buClr>
                <a:srgbClr val="FF0000"/>
              </a:buClr>
            </a:pPr>
            <a:endParaRPr lang="en-US" sz="900" dirty="0" smtClean="0"/>
          </a:p>
          <a:p>
            <a:pPr>
              <a:spcBef>
                <a:spcPts val="0"/>
              </a:spcBef>
              <a:buClr>
                <a:srgbClr val="FF0000"/>
              </a:buClr>
            </a:pPr>
            <a:endParaRPr lang="en-US" sz="900" dirty="0" smtClean="0"/>
          </a:p>
          <a:p>
            <a:pPr marL="0" indent="0">
              <a:spcBef>
                <a:spcPts val="0"/>
              </a:spcBef>
              <a:buClr>
                <a:srgbClr val="FF0000"/>
              </a:buClr>
              <a:buNone/>
            </a:pPr>
            <a:r>
              <a:rPr lang="en-US" sz="900" dirty="0"/>
              <a:t> </a:t>
            </a:r>
            <a:r>
              <a:rPr lang="en-US" sz="900" dirty="0" smtClean="0"/>
              <a:t>    </a:t>
            </a:r>
          </a:p>
          <a:p>
            <a:pPr marL="0" indent="0">
              <a:spcBef>
                <a:spcPts val="0"/>
              </a:spcBef>
              <a:buClr>
                <a:srgbClr val="FF0000"/>
              </a:buClr>
              <a:buNone/>
            </a:pPr>
            <a:r>
              <a:rPr lang="en-US" sz="900" dirty="0" smtClean="0"/>
              <a:t>                            </a:t>
            </a:r>
            <a:endParaRPr lang="en-US" sz="900" dirty="0"/>
          </a:p>
        </p:txBody>
      </p:sp>
      <p:pic>
        <p:nvPicPr>
          <p:cNvPr id="6" name="Picture 5"/>
          <p:cNvPicPr>
            <a:picLocks noChangeAspect="1"/>
          </p:cNvPicPr>
          <p:nvPr/>
        </p:nvPicPr>
        <p:blipFill>
          <a:blip r:embed="rId3"/>
          <a:stretch>
            <a:fillRect/>
          </a:stretch>
        </p:blipFill>
        <p:spPr>
          <a:xfrm>
            <a:off x="0" y="1414732"/>
            <a:ext cx="3595332" cy="4813540"/>
          </a:xfrm>
          <a:prstGeom prst="rect">
            <a:avLst/>
          </a:prstGeom>
        </p:spPr>
      </p:pic>
    </p:spTree>
    <p:extLst>
      <p:ext uri="{BB962C8B-B14F-4D97-AF65-F5344CB8AC3E}">
        <p14:creationId xmlns:p14="http://schemas.microsoft.com/office/powerpoint/2010/main" val="323754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053926" cy="891396"/>
          </a:xfrm>
        </p:spPr>
        <p:txBody>
          <a:bodyPr/>
          <a:lstStyle/>
          <a:p>
            <a:r>
              <a:rPr lang="en-US" dirty="0" smtClean="0">
                <a:solidFill>
                  <a:srgbClr val="FF0000"/>
                </a:solidFill>
              </a:rPr>
              <a:t>Strength of the Process-Based Evaluations</a:t>
            </a:r>
            <a:endParaRPr lang="en-US" dirty="0">
              <a:solidFill>
                <a:srgbClr val="FF0000"/>
              </a:solidFill>
            </a:endParaRPr>
          </a:p>
        </p:txBody>
      </p:sp>
      <p:sp>
        <p:nvSpPr>
          <p:cNvPr id="3" name="Content Placeholder 2"/>
          <p:cNvSpPr>
            <a:spLocks noGrp="1"/>
          </p:cNvSpPr>
          <p:nvPr>
            <p:ph idx="1"/>
          </p:nvPr>
        </p:nvSpPr>
        <p:spPr>
          <a:xfrm>
            <a:off x="0" y="1500996"/>
            <a:ext cx="8185030" cy="4351338"/>
          </a:xfrm>
          <a:solidFill>
            <a:schemeClr val="bg1">
              <a:lumMod val="85000"/>
            </a:schemeClr>
          </a:solidFill>
        </p:spPr>
        <p:txBody>
          <a:bodyPr>
            <a:normAutofit/>
          </a:bodyPr>
          <a:lstStyle/>
          <a:p>
            <a:pPr marL="0" indent="0">
              <a:spcBef>
                <a:spcPts val="0"/>
              </a:spcBef>
              <a:buClr>
                <a:srgbClr val="FF0000"/>
              </a:buClr>
              <a:buNone/>
            </a:pPr>
            <a:endParaRPr lang="en-US" sz="2400" dirty="0"/>
          </a:p>
          <a:p>
            <a:pPr>
              <a:spcBef>
                <a:spcPts val="0"/>
              </a:spcBef>
              <a:buClr>
                <a:srgbClr val="FF0000"/>
              </a:buClr>
            </a:pPr>
            <a:r>
              <a:rPr lang="en-US" sz="2400" dirty="0" smtClean="0"/>
              <a:t>Integrity- PBEs provides quality improvement initiative </a:t>
            </a:r>
          </a:p>
          <a:p>
            <a:pPr marL="0" indent="0">
              <a:spcBef>
                <a:spcPts val="0"/>
              </a:spcBef>
              <a:buClr>
                <a:srgbClr val="FF0000"/>
              </a:buClr>
              <a:buNone/>
            </a:pPr>
            <a:endParaRPr lang="en-US" sz="2400" dirty="0" smtClean="0"/>
          </a:p>
          <a:p>
            <a:pPr>
              <a:spcBef>
                <a:spcPts val="0"/>
              </a:spcBef>
              <a:buClr>
                <a:srgbClr val="FF0000"/>
              </a:buClr>
            </a:pPr>
            <a:r>
              <a:rPr lang="en-US" sz="2400" dirty="0" smtClean="0"/>
              <a:t>Reliability- provides a risk adjustment measures that defines target population</a:t>
            </a:r>
          </a:p>
          <a:p>
            <a:pPr marL="0" indent="0">
              <a:spcBef>
                <a:spcPts val="0"/>
              </a:spcBef>
              <a:buClr>
                <a:srgbClr val="FF0000"/>
              </a:buClr>
              <a:buNone/>
            </a:pPr>
            <a:endParaRPr lang="en-US" sz="2400" dirty="0" smtClean="0"/>
          </a:p>
          <a:p>
            <a:pPr>
              <a:spcBef>
                <a:spcPts val="0"/>
              </a:spcBef>
              <a:buClr>
                <a:srgbClr val="FF0000"/>
              </a:buClr>
            </a:pPr>
            <a:r>
              <a:rPr lang="en-US" sz="2400" dirty="0" smtClean="0"/>
              <a:t>Validity - in PBEs process measurers are quickly collected as compared to the</a:t>
            </a:r>
          </a:p>
          <a:p>
            <a:pPr marL="0" indent="0">
              <a:spcBef>
                <a:spcPts val="0"/>
              </a:spcBef>
              <a:buClr>
                <a:srgbClr val="FF0000"/>
              </a:buClr>
              <a:buNone/>
            </a:pPr>
            <a:r>
              <a:rPr lang="en-US" sz="2400" dirty="0"/>
              <a:t> </a:t>
            </a:r>
            <a:r>
              <a:rPr lang="en-US" sz="2400" dirty="0" smtClean="0"/>
              <a:t>     outcome data</a:t>
            </a:r>
            <a:endParaRPr lang="en-US" sz="2400" dirty="0"/>
          </a:p>
        </p:txBody>
      </p:sp>
      <p:pic>
        <p:nvPicPr>
          <p:cNvPr id="3074" name="Picture 2" descr="Image result for Strength of the Process-Based Evaluations"/>
          <p:cNvPicPr>
            <a:picLocks noChangeAspect="1" noChangeArrowheads="1"/>
          </p:cNvPicPr>
          <p:nvPr/>
        </p:nvPicPr>
        <p:blipFill rotWithShape="1">
          <a:blip r:embed="rId3">
            <a:extLst>
              <a:ext uri="{28A0092B-C50C-407E-A947-70E740481C1C}">
                <a14:useLocalDpi xmlns:a14="http://schemas.microsoft.com/office/drawing/2010/main" val="0"/>
              </a:ext>
            </a:extLst>
          </a:blip>
          <a:srcRect l="17601" r="20037" b="8465"/>
          <a:stretch/>
        </p:blipFill>
        <p:spPr bwMode="auto">
          <a:xfrm>
            <a:off x="8185030" y="1500996"/>
            <a:ext cx="400697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774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047" y="264543"/>
            <a:ext cx="10278213" cy="736121"/>
          </a:xfrm>
        </p:spPr>
        <p:txBody>
          <a:bodyPr/>
          <a:lstStyle/>
          <a:p>
            <a:r>
              <a:rPr lang="en-US" dirty="0" smtClean="0">
                <a:solidFill>
                  <a:srgbClr val="FF0000"/>
                </a:solidFill>
              </a:rPr>
              <a:t> Process- Based Evaluation Integrity </a:t>
            </a:r>
            <a:endParaRPr lang="en-US" dirty="0">
              <a:solidFill>
                <a:srgbClr val="FF0000"/>
              </a:solidFill>
            </a:endParaRPr>
          </a:p>
        </p:txBody>
      </p:sp>
      <p:sp>
        <p:nvSpPr>
          <p:cNvPr id="3" name="Content Placeholder 2"/>
          <p:cNvSpPr>
            <a:spLocks noGrp="1"/>
          </p:cNvSpPr>
          <p:nvPr>
            <p:ph idx="1"/>
          </p:nvPr>
        </p:nvSpPr>
        <p:spPr>
          <a:xfrm>
            <a:off x="660081" y="1000664"/>
            <a:ext cx="10278212" cy="5348378"/>
          </a:xfrm>
          <a:solidFill>
            <a:schemeClr val="bg1">
              <a:lumMod val="85000"/>
            </a:schemeClr>
          </a:solidFill>
        </p:spPr>
        <p:txBody>
          <a:bodyPr>
            <a:noAutofit/>
          </a:bodyPr>
          <a:lstStyle/>
          <a:p>
            <a:pPr>
              <a:spcBef>
                <a:spcPts val="0"/>
              </a:spcBef>
              <a:buClr>
                <a:srgbClr val="FF0000"/>
              </a:buClr>
            </a:pPr>
            <a:r>
              <a:rPr lang="en-US" sz="3200" dirty="0" smtClean="0"/>
              <a:t>PBEs provides feedback for quality improvement</a:t>
            </a:r>
          </a:p>
          <a:p>
            <a:pPr marL="0" indent="0">
              <a:spcBef>
                <a:spcPts val="0"/>
              </a:spcBef>
              <a:buClr>
                <a:srgbClr val="FF0000"/>
              </a:buClr>
              <a:buNone/>
            </a:pPr>
            <a:endParaRPr lang="en-US" sz="3200" dirty="0" smtClean="0"/>
          </a:p>
          <a:p>
            <a:pPr>
              <a:spcBef>
                <a:spcPts val="0"/>
              </a:spcBef>
              <a:buClr>
                <a:srgbClr val="FF0000"/>
              </a:buClr>
            </a:pPr>
            <a:r>
              <a:rPr lang="en-US" sz="3200" dirty="0" smtClean="0"/>
              <a:t>Process measurers identifies factors that affects clients/customers in human service program</a:t>
            </a:r>
          </a:p>
          <a:p>
            <a:pPr>
              <a:spcBef>
                <a:spcPts val="0"/>
              </a:spcBef>
              <a:buClr>
                <a:srgbClr val="FF0000"/>
              </a:buClr>
            </a:pPr>
            <a:r>
              <a:rPr lang="en-US" sz="3200" dirty="0" smtClean="0"/>
              <a:t>PBEs </a:t>
            </a:r>
            <a:r>
              <a:rPr lang="en-US" sz="3200" dirty="0" smtClean="0"/>
              <a:t>provides actionable information in human service program</a:t>
            </a:r>
          </a:p>
          <a:p>
            <a:pPr marL="0" indent="0">
              <a:spcBef>
                <a:spcPts val="0"/>
              </a:spcBef>
              <a:buClr>
                <a:srgbClr val="FF0000"/>
              </a:buClr>
              <a:buNone/>
            </a:pPr>
            <a:endParaRPr lang="en-US" sz="3200" dirty="0" smtClean="0"/>
          </a:p>
          <a:p>
            <a:pPr>
              <a:spcBef>
                <a:spcPts val="0"/>
              </a:spcBef>
              <a:buClr>
                <a:srgbClr val="FF0000"/>
              </a:buClr>
            </a:pPr>
            <a:r>
              <a:rPr lang="en-US" sz="3200" dirty="0" smtClean="0"/>
              <a:t>PBEs provide measurers that are feasible and attractive limiting additional data collection and burdensome</a:t>
            </a:r>
          </a:p>
          <a:p>
            <a:pPr marL="0" indent="0">
              <a:spcBef>
                <a:spcPts val="0"/>
              </a:spcBef>
              <a:buClr>
                <a:srgbClr val="FF0000"/>
              </a:buClr>
              <a:buNone/>
            </a:pPr>
            <a:endParaRPr lang="en-US" sz="2000" dirty="0" smtClean="0"/>
          </a:p>
          <a:p>
            <a:pPr>
              <a:spcBef>
                <a:spcPts val="0"/>
              </a:spcBef>
              <a:buClr>
                <a:srgbClr val="FF0000"/>
              </a:buClr>
            </a:pPr>
            <a:endParaRPr lang="en-US" sz="2000" dirty="0" smtClean="0"/>
          </a:p>
          <a:p>
            <a:pPr>
              <a:spcBef>
                <a:spcPts val="0"/>
              </a:spcBef>
              <a:buClr>
                <a:srgbClr val="FF0000"/>
              </a:buClr>
            </a:pPr>
            <a:endParaRPr lang="en-US" sz="2000" dirty="0"/>
          </a:p>
        </p:txBody>
      </p:sp>
    </p:spTree>
    <p:extLst>
      <p:ext uri="{BB962C8B-B14F-4D97-AF65-F5344CB8AC3E}">
        <p14:creationId xmlns:p14="http://schemas.microsoft.com/office/powerpoint/2010/main" val="2247997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3374"/>
          </a:xfrm>
        </p:spPr>
        <p:txBody>
          <a:bodyPr/>
          <a:lstStyle/>
          <a:p>
            <a:r>
              <a:rPr lang="en-US" dirty="0" smtClean="0">
                <a:solidFill>
                  <a:srgbClr val="FF0000"/>
                </a:solidFill>
              </a:rPr>
              <a:t>Process-Based Evaluations Reliability </a:t>
            </a:r>
            <a:endParaRPr lang="en-US" dirty="0">
              <a:solidFill>
                <a:srgbClr val="FF0000"/>
              </a:solidFill>
            </a:endParaRPr>
          </a:p>
        </p:txBody>
      </p:sp>
      <p:sp>
        <p:nvSpPr>
          <p:cNvPr id="3" name="Content Placeholder 2"/>
          <p:cNvSpPr>
            <a:spLocks noGrp="1"/>
          </p:cNvSpPr>
          <p:nvPr>
            <p:ph idx="1"/>
          </p:nvPr>
        </p:nvSpPr>
        <p:spPr>
          <a:xfrm>
            <a:off x="0" y="1591245"/>
            <a:ext cx="8596668" cy="4412739"/>
          </a:xfrm>
          <a:solidFill>
            <a:schemeClr val="bg1">
              <a:lumMod val="85000"/>
            </a:schemeClr>
          </a:solidFill>
        </p:spPr>
        <p:txBody>
          <a:bodyPr>
            <a:noAutofit/>
          </a:bodyPr>
          <a:lstStyle/>
          <a:p>
            <a:pPr>
              <a:spcBef>
                <a:spcPts val="0"/>
              </a:spcBef>
              <a:buClr>
                <a:srgbClr val="FF0000"/>
              </a:buClr>
            </a:pPr>
            <a:r>
              <a:rPr lang="en-US" sz="2400" dirty="0" smtClean="0"/>
              <a:t>PBEs provides a risk adjustment measures that defines target population.</a:t>
            </a:r>
          </a:p>
          <a:p>
            <a:pPr>
              <a:spcBef>
                <a:spcPts val="0"/>
              </a:spcBef>
              <a:buClr>
                <a:srgbClr val="FF0000"/>
              </a:buClr>
            </a:pPr>
            <a:endParaRPr lang="en-US" sz="2400" dirty="0" smtClean="0"/>
          </a:p>
          <a:p>
            <a:pPr>
              <a:spcBef>
                <a:spcPts val="0"/>
              </a:spcBef>
              <a:buClr>
                <a:srgbClr val="FF0000"/>
              </a:buClr>
            </a:pPr>
            <a:r>
              <a:rPr lang="en-US" sz="2400" dirty="0" smtClean="0"/>
              <a:t>Process measurers defines population eligibility in human service program</a:t>
            </a:r>
          </a:p>
          <a:p>
            <a:pPr>
              <a:spcBef>
                <a:spcPts val="0"/>
              </a:spcBef>
              <a:buClr>
                <a:srgbClr val="FF0000"/>
              </a:buClr>
            </a:pPr>
            <a:endParaRPr lang="en-US" sz="2400" dirty="0" smtClean="0"/>
          </a:p>
          <a:p>
            <a:pPr>
              <a:spcBef>
                <a:spcPts val="0"/>
              </a:spcBef>
              <a:buClr>
                <a:srgbClr val="FF0000"/>
              </a:buClr>
            </a:pPr>
            <a:r>
              <a:rPr lang="en-US" sz="2400" dirty="0" smtClean="0"/>
              <a:t>PBEs defines and measures several customers characteristics that can be used in risk management.</a:t>
            </a:r>
          </a:p>
          <a:p>
            <a:pPr marL="0" indent="0">
              <a:spcBef>
                <a:spcPts val="0"/>
              </a:spcBef>
              <a:buClr>
                <a:srgbClr val="FF0000"/>
              </a:buClr>
              <a:buNone/>
            </a:pPr>
            <a:endParaRPr lang="en-US" sz="2400" dirty="0" smtClean="0"/>
          </a:p>
          <a:p>
            <a:pPr>
              <a:spcBef>
                <a:spcPts val="0"/>
              </a:spcBef>
              <a:buClr>
                <a:srgbClr val="FF0000"/>
              </a:buClr>
            </a:pPr>
            <a:r>
              <a:rPr lang="en-US" sz="2400" dirty="0" smtClean="0"/>
              <a:t>Accurate application of PBEs prevent risks related to time and expenses.</a:t>
            </a:r>
          </a:p>
          <a:p>
            <a:pPr>
              <a:spcBef>
                <a:spcPts val="0"/>
              </a:spcBef>
              <a:buClr>
                <a:srgbClr val="FF0000"/>
              </a:buClr>
            </a:pPr>
            <a:endParaRPr lang="en-US" sz="2400" dirty="0" smtClean="0"/>
          </a:p>
          <a:p>
            <a:pPr>
              <a:spcBef>
                <a:spcPts val="0"/>
              </a:spcBef>
              <a:buClr>
                <a:srgbClr val="FF0000"/>
              </a:buClr>
            </a:pPr>
            <a:endParaRPr lang="en-US" sz="2400" dirty="0"/>
          </a:p>
        </p:txBody>
      </p:sp>
      <p:pic>
        <p:nvPicPr>
          <p:cNvPr id="409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6668" y="1591244"/>
            <a:ext cx="2981325" cy="4412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71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0408"/>
          </a:xfrm>
        </p:spPr>
        <p:txBody>
          <a:bodyPr/>
          <a:lstStyle/>
          <a:p>
            <a:r>
              <a:rPr lang="en-US" dirty="0" smtClean="0">
                <a:solidFill>
                  <a:srgbClr val="FF0000"/>
                </a:solidFill>
              </a:rPr>
              <a:t>Process-Based Evaluations Validity </a:t>
            </a:r>
            <a:endParaRPr lang="en-US" dirty="0">
              <a:solidFill>
                <a:srgbClr val="FF0000"/>
              </a:solidFill>
            </a:endParaRPr>
          </a:p>
        </p:txBody>
      </p:sp>
      <p:sp>
        <p:nvSpPr>
          <p:cNvPr id="3" name="Content Placeholder 2"/>
          <p:cNvSpPr>
            <a:spLocks noGrp="1"/>
          </p:cNvSpPr>
          <p:nvPr>
            <p:ph idx="1"/>
          </p:nvPr>
        </p:nvSpPr>
        <p:spPr>
          <a:xfrm>
            <a:off x="4624751" y="1587261"/>
            <a:ext cx="7567249" cy="4433977"/>
          </a:xfrm>
          <a:solidFill>
            <a:schemeClr val="bg1">
              <a:lumMod val="85000"/>
            </a:schemeClr>
          </a:solidFill>
        </p:spPr>
        <p:txBody>
          <a:bodyPr>
            <a:noAutofit/>
          </a:bodyPr>
          <a:lstStyle/>
          <a:p>
            <a:pPr>
              <a:spcBef>
                <a:spcPts val="0"/>
              </a:spcBef>
              <a:buClr>
                <a:srgbClr val="FF0000"/>
              </a:buClr>
            </a:pPr>
            <a:r>
              <a:rPr lang="en-US" sz="2400" dirty="0" smtClean="0"/>
              <a:t>In PBEs process measurers are quickly collected as compared to the outcome data</a:t>
            </a:r>
          </a:p>
          <a:p>
            <a:pPr marL="0" indent="0">
              <a:spcBef>
                <a:spcPts val="0"/>
              </a:spcBef>
              <a:buClr>
                <a:srgbClr val="FF0000"/>
              </a:buClr>
              <a:buNone/>
            </a:pPr>
            <a:endParaRPr lang="en-US" sz="2400" dirty="0" smtClean="0"/>
          </a:p>
          <a:p>
            <a:pPr>
              <a:spcBef>
                <a:spcPts val="0"/>
              </a:spcBef>
              <a:buClr>
                <a:srgbClr val="FF0000"/>
              </a:buClr>
            </a:pPr>
            <a:r>
              <a:rPr lang="en-US" sz="2400" dirty="0" smtClean="0"/>
              <a:t>Provide long time quality of care that can be reviewed in future</a:t>
            </a:r>
          </a:p>
          <a:p>
            <a:pPr marL="0" indent="0">
              <a:spcBef>
                <a:spcPts val="0"/>
              </a:spcBef>
              <a:buClr>
                <a:srgbClr val="FF0000"/>
              </a:buClr>
              <a:buNone/>
            </a:pPr>
            <a:endParaRPr lang="en-US" sz="2400" dirty="0" smtClean="0"/>
          </a:p>
          <a:p>
            <a:pPr>
              <a:spcBef>
                <a:spcPts val="0"/>
              </a:spcBef>
              <a:buClr>
                <a:srgbClr val="FF0000"/>
              </a:buClr>
            </a:pPr>
            <a:r>
              <a:rPr lang="en-US" sz="2400" dirty="0" smtClean="0"/>
              <a:t>PBEs takes less time in accumulating , observing and processing customers' data</a:t>
            </a:r>
          </a:p>
          <a:p>
            <a:pPr marL="0" indent="0">
              <a:spcBef>
                <a:spcPts val="0"/>
              </a:spcBef>
              <a:buClr>
                <a:srgbClr val="FF0000"/>
              </a:buClr>
              <a:buNone/>
            </a:pPr>
            <a:endParaRPr lang="en-US" sz="2400" dirty="0" smtClean="0"/>
          </a:p>
          <a:p>
            <a:pPr>
              <a:spcBef>
                <a:spcPts val="0"/>
              </a:spcBef>
              <a:buClr>
                <a:srgbClr val="FF0000"/>
              </a:buClr>
            </a:pPr>
            <a:r>
              <a:rPr lang="en-US" sz="2400" dirty="0" smtClean="0"/>
              <a:t>The use of PBEs routinely collected data integrates providers and customer relations validating it.</a:t>
            </a:r>
            <a:endParaRPr lang="en-US" sz="2400" dirty="0"/>
          </a:p>
        </p:txBody>
      </p:sp>
      <p:pic>
        <p:nvPicPr>
          <p:cNvPr id="5122" name="Picture 2" descr="Image result for Process-Based Evaluations Reliabili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5414"/>
            <a:ext cx="4624751" cy="4827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222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7109"/>
          </a:xfrm>
        </p:spPr>
        <p:txBody>
          <a:bodyPr/>
          <a:lstStyle/>
          <a:p>
            <a:r>
              <a:rPr lang="en-US" dirty="0" smtClean="0">
                <a:solidFill>
                  <a:srgbClr val="FF0000"/>
                </a:solidFill>
              </a:rPr>
              <a:t>Weakness of Process-Based Evaluation</a:t>
            </a:r>
            <a:endParaRPr lang="en-US" dirty="0">
              <a:solidFill>
                <a:srgbClr val="FF0000"/>
              </a:solidFill>
            </a:endParaRPr>
          </a:p>
        </p:txBody>
      </p:sp>
      <p:sp>
        <p:nvSpPr>
          <p:cNvPr id="3" name="Content Placeholder 2"/>
          <p:cNvSpPr>
            <a:spLocks noGrp="1"/>
          </p:cNvSpPr>
          <p:nvPr>
            <p:ph idx="1"/>
          </p:nvPr>
        </p:nvSpPr>
        <p:spPr>
          <a:xfrm>
            <a:off x="3595332" y="1487729"/>
            <a:ext cx="8596668" cy="4619773"/>
          </a:xfrm>
          <a:solidFill>
            <a:schemeClr val="bg1">
              <a:lumMod val="85000"/>
            </a:schemeClr>
          </a:solidFill>
        </p:spPr>
        <p:txBody>
          <a:bodyPr>
            <a:noAutofit/>
          </a:bodyPr>
          <a:lstStyle/>
          <a:p>
            <a:pPr>
              <a:spcBef>
                <a:spcPts val="0"/>
              </a:spcBef>
              <a:buClr>
                <a:srgbClr val="FF0000"/>
              </a:buClr>
            </a:pPr>
            <a:r>
              <a:rPr lang="en-US" sz="2400" dirty="0" smtClean="0"/>
              <a:t> It is hard to ensure validity from previous established evidences</a:t>
            </a:r>
          </a:p>
          <a:p>
            <a:pPr marL="0" indent="0">
              <a:spcBef>
                <a:spcPts val="0"/>
              </a:spcBef>
              <a:buClr>
                <a:srgbClr val="FF0000"/>
              </a:buClr>
              <a:buNone/>
            </a:pPr>
            <a:endParaRPr lang="en-US" sz="2400" dirty="0" smtClean="0"/>
          </a:p>
          <a:p>
            <a:pPr>
              <a:spcBef>
                <a:spcPts val="0"/>
              </a:spcBef>
              <a:buClr>
                <a:srgbClr val="FF0000"/>
              </a:buClr>
            </a:pPr>
            <a:r>
              <a:rPr lang="en-US" sz="2400" dirty="0"/>
              <a:t> </a:t>
            </a:r>
            <a:r>
              <a:rPr lang="en-US" sz="2400" dirty="0" smtClean="0"/>
              <a:t>Mostly PBEs links good care with inferior outcomes triggering paradoxical problem.</a:t>
            </a:r>
          </a:p>
          <a:p>
            <a:pPr marL="0" indent="0">
              <a:spcBef>
                <a:spcPts val="0"/>
              </a:spcBef>
              <a:buClr>
                <a:srgbClr val="FF0000"/>
              </a:buClr>
              <a:buNone/>
            </a:pPr>
            <a:endParaRPr lang="en-US" sz="2400" dirty="0" smtClean="0"/>
          </a:p>
          <a:p>
            <a:pPr>
              <a:spcBef>
                <a:spcPts val="0"/>
              </a:spcBef>
              <a:buClr>
                <a:srgbClr val="FF0000"/>
              </a:buClr>
            </a:pPr>
            <a:r>
              <a:rPr lang="en-US" sz="2400" dirty="0" smtClean="0"/>
              <a:t>In the absence of evidence of linking process-outcomes establishing the link might be expensive and impossible process for the human service program.</a:t>
            </a:r>
          </a:p>
          <a:p>
            <a:pPr marL="0" indent="0">
              <a:spcBef>
                <a:spcPts val="0"/>
              </a:spcBef>
              <a:buClr>
                <a:srgbClr val="FF0000"/>
              </a:buClr>
              <a:buNone/>
            </a:pPr>
            <a:endParaRPr lang="en-US" sz="2400" dirty="0" smtClean="0"/>
          </a:p>
          <a:p>
            <a:pPr>
              <a:spcBef>
                <a:spcPts val="0"/>
              </a:spcBef>
              <a:buClr>
                <a:srgbClr val="FF0000"/>
              </a:buClr>
            </a:pPr>
            <a:r>
              <a:rPr lang="en-US" sz="2400" dirty="0" smtClean="0"/>
              <a:t>The PBEs might be less useful to human service program since customers values outcomes more than measurers .</a:t>
            </a:r>
          </a:p>
          <a:p>
            <a:pPr>
              <a:spcBef>
                <a:spcPts val="0"/>
              </a:spcBef>
              <a:buClr>
                <a:srgbClr val="FF0000"/>
              </a:buClr>
            </a:pPr>
            <a:endParaRPr lang="en-US" sz="2400" dirty="0"/>
          </a:p>
        </p:txBody>
      </p:sp>
      <p:pic>
        <p:nvPicPr>
          <p:cNvPr id="6146" name="Picture 2" descr="Image result for Weakness of Process-Based Evalu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777" y="1616015"/>
            <a:ext cx="3381555" cy="4370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158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1615"/>
          </a:xfrm>
        </p:spPr>
        <p:txBody>
          <a:bodyPr/>
          <a:lstStyle/>
          <a:p>
            <a:r>
              <a:rPr lang="en-US" dirty="0" smtClean="0">
                <a:solidFill>
                  <a:srgbClr val="FF0000"/>
                </a:solidFill>
              </a:rPr>
              <a:t>Analysis of PBEs Strengths and Weakness</a:t>
            </a:r>
            <a:endParaRPr lang="en-US" dirty="0">
              <a:solidFill>
                <a:srgbClr val="FF0000"/>
              </a:solidFill>
            </a:endParaRPr>
          </a:p>
        </p:txBody>
      </p:sp>
      <p:sp>
        <p:nvSpPr>
          <p:cNvPr id="3" name="Content Placeholder 2"/>
          <p:cNvSpPr>
            <a:spLocks noGrp="1"/>
          </p:cNvSpPr>
          <p:nvPr>
            <p:ph idx="1"/>
          </p:nvPr>
        </p:nvSpPr>
        <p:spPr>
          <a:xfrm>
            <a:off x="21727" y="1487729"/>
            <a:ext cx="8596668" cy="4481751"/>
          </a:xfrm>
          <a:solidFill>
            <a:schemeClr val="bg1">
              <a:lumMod val="85000"/>
            </a:schemeClr>
          </a:solidFill>
        </p:spPr>
        <p:txBody>
          <a:bodyPr>
            <a:noAutofit/>
          </a:bodyPr>
          <a:lstStyle/>
          <a:p>
            <a:pPr>
              <a:spcBef>
                <a:spcPts val="0"/>
              </a:spcBef>
              <a:buClr>
                <a:srgbClr val="FF0000"/>
              </a:buClr>
            </a:pPr>
            <a:r>
              <a:rPr lang="en-US" sz="2400" dirty="0" smtClean="0"/>
              <a:t>PBEs Supplying data and program environment description has promoted human service program validity</a:t>
            </a:r>
          </a:p>
          <a:p>
            <a:pPr marL="0" indent="0">
              <a:spcBef>
                <a:spcPts val="0"/>
              </a:spcBef>
              <a:buClr>
                <a:srgbClr val="FF0000"/>
              </a:buClr>
              <a:buNone/>
            </a:pPr>
            <a:endParaRPr lang="en-US" sz="2400" dirty="0" smtClean="0"/>
          </a:p>
          <a:p>
            <a:pPr>
              <a:spcBef>
                <a:spcPts val="0"/>
              </a:spcBef>
              <a:buClr>
                <a:srgbClr val="FF0000"/>
              </a:buClr>
            </a:pPr>
            <a:r>
              <a:rPr lang="en-US" sz="2400" dirty="0" smtClean="0"/>
              <a:t>PBEs design and implementation descriptions promotes reliability of human service programs rendering the comprehensive to customers.</a:t>
            </a:r>
          </a:p>
          <a:p>
            <a:pPr marL="0" indent="0">
              <a:spcBef>
                <a:spcPts val="0"/>
              </a:spcBef>
              <a:buClr>
                <a:srgbClr val="FF0000"/>
              </a:buClr>
              <a:buNone/>
            </a:pPr>
            <a:endParaRPr lang="en-US" sz="2400" dirty="0" smtClean="0"/>
          </a:p>
          <a:p>
            <a:pPr>
              <a:spcBef>
                <a:spcPts val="0"/>
              </a:spcBef>
              <a:buClr>
                <a:srgbClr val="FF0000"/>
              </a:buClr>
            </a:pPr>
            <a:r>
              <a:rPr lang="en-US" sz="2400" dirty="0" smtClean="0"/>
              <a:t>PBEs are legitimate, cheap and formative but are at high risk of bias</a:t>
            </a:r>
          </a:p>
          <a:p>
            <a:pPr marL="0" indent="0">
              <a:spcBef>
                <a:spcPts val="0"/>
              </a:spcBef>
              <a:buClr>
                <a:srgbClr val="FF0000"/>
              </a:buClr>
              <a:buNone/>
            </a:pPr>
            <a:endParaRPr lang="en-US" sz="2400" dirty="0" smtClean="0"/>
          </a:p>
          <a:p>
            <a:pPr>
              <a:spcBef>
                <a:spcPts val="0"/>
              </a:spcBef>
              <a:buClr>
                <a:srgbClr val="FF0000"/>
              </a:buClr>
            </a:pPr>
            <a:r>
              <a:rPr lang="en-US" sz="2400" dirty="0" smtClean="0"/>
              <a:t> Improper system evaluation results to wrong operation suppression</a:t>
            </a:r>
            <a:endParaRPr lang="en-US" sz="2400" dirty="0"/>
          </a:p>
        </p:txBody>
      </p:sp>
      <p:pic>
        <p:nvPicPr>
          <p:cNvPr id="717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5350" y="1487728"/>
            <a:ext cx="3676650" cy="448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193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486" y="230038"/>
            <a:ext cx="8596668" cy="684362"/>
          </a:xfrm>
        </p:spPr>
        <p:txBody>
          <a:bodyPr>
            <a:normAutofit/>
          </a:bodyPr>
          <a:lstStyle/>
          <a:p>
            <a:r>
              <a:rPr lang="en-US" dirty="0" smtClean="0">
                <a:solidFill>
                  <a:srgbClr val="FF0000"/>
                </a:solidFill>
              </a:rPr>
              <a:t>Conclusion</a:t>
            </a:r>
            <a:endParaRPr lang="en-US" dirty="0">
              <a:solidFill>
                <a:srgbClr val="FF0000"/>
              </a:solidFill>
            </a:endParaRPr>
          </a:p>
        </p:txBody>
      </p:sp>
      <p:sp>
        <p:nvSpPr>
          <p:cNvPr id="3" name="Content Placeholder 2"/>
          <p:cNvSpPr>
            <a:spLocks noGrp="1"/>
          </p:cNvSpPr>
          <p:nvPr>
            <p:ph idx="1"/>
          </p:nvPr>
        </p:nvSpPr>
        <p:spPr>
          <a:xfrm>
            <a:off x="793486" y="914400"/>
            <a:ext cx="8828975" cy="5400136"/>
          </a:xfrm>
          <a:solidFill>
            <a:schemeClr val="bg1">
              <a:lumMod val="85000"/>
            </a:schemeClr>
          </a:solidFill>
        </p:spPr>
        <p:txBody>
          <a:bodyPr>
            <a:noAutofit/>
          </a:bodyPr>
          <a:lstStyle/>
          <a:p>
            <a:pPr>
              <a:spcBef>
                <a:spcPts val="0"/>
              </a:spcBef>
            </a:pPr>
            <a:r>
              <a:rPr lang="en-US" sz="2800" dirty="0" smtClean="0"/>
              <a:t>The Process-Based Evaluation has been investigated based on human service program</a:t>
            </a:r>
          </a:p>
          <a:p>
            <a:pPr>
              <a:spcBef>
                <a:spcPts val="0"/>
              </a:spcBef>
            </a:pPr>
            <a:r>
              <a:rPr lang="en-US" sz="2800" dirty="0" smtClean="0"/>
              <a:t>The PBEs description reviewed that logic model focuses on three segments; inputs, activities and outputs</a:t>
            </a:r>
          </a:p>
          <a:p>
            <a:pPr>
              <a:spcBef>
                <a:spcPts val="0"/>
              </a:spcBef>
            </a:pPr>
            <a:r>
              <a:rPr lang="en-US" sz="2800" dirty="0" smtClean="0"/>
              <a:t>Evaluators have the obligation of reviewing both theory of failure and implementation failure in a program</a:t>
            </a:r>
          </a:p>
          <a:p>
            <a:pPr>
              <a:spcBef>
                <a:spcPts val="0"/>
              </a:spcBef>
            </a:pPr>
            <a:r>
              <a:rPr lang="en-US" sz="2800" dirty="0" smtClean="0"/>
              <a:t>PBEs presented validity, reliability and integrity strengths in program evaluation.</a:t>
            </a:r>
          </a:p>
          <a:p>
            <a:pPr>
              <a:spcBef>
                <a:spcPts val="0"/>
              </a:spcBef>
            </a:pPr>
            <a:r>
              <a:rPr lang="en-US" sz="2800" dirty="0" smtClean="0"/>
              <a:t>PBEs links good care with inferior outcomes triggering paradoxical problem</a:t>
            </a:r>
          </a:p>
          <a:p>
            <a:pPr>
              <a:spcBef>
                <a:spcPts val="0"/>
              </a:spcBef>
            </a:pPr>
            <a:endParaRPr lang="en-US" sz="2800" dirty="0" smtClean="0"/>
          </a:p>
          <a:p>
            <a:pPr>
              <a:spcBef>
                <a:spcPts val="0"/>
              </a:spcBef>
            </a:pPr>
            <a:endParaRPr lang="en-US" sz="2800" dirty="0" smtClean="0"/>
          </a:p>
          <a:p>
            <a:pPr>
              <a:spcBef>
                <a:spcPts val="0"/>
              </a:spcBef>
            </a:pPr>
            <a:endParaRPr lang="en-US" sz="2800" dirty="0" smtClean="0"/>
          </a:p>
          <a:p>
            <a:pPr>
              <a:spcBef>
                <a:spcPts val="0"/>
              </a:spcBef>
            </a:pPr>
            <a:endParaRPr lang="en-US" sz="2800" dirty="0"/>
          </a:p>
        </p:txBody>
      </p:sp>
    </p:spTree>
    <p:extLst>
      <p:ext uri="{BB962C8B-B14F-4D97-AF65-F5344CB8AC3E}">
        <p14:creationId xmlns:p14="http://schemas.microsoft.com/office/powerpoint/2010/main" val="806949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3374"/>
          </a:xfrm>
        </p:spPr>
        <p:txBody>
          <a:bodyPr/>
          <a:lstStyle/>
          <a:p>
            <a:r>
              <a:rPr lang="en-US" dirty="0" smtClean="0">
                <a:solidFill>
                  <a:srgbClr val="FF0000"/>
                </a:solidFill>
              </a:rPr>
              <a:t>References</a:t>
            </a:r>
            <a:endParaRPr lang="en-US" dirty="0">
              <a:solidFill>
                <a:srgbClr val="FF0000"/>
              </a:solidFill>
            </a:endParaRPr>
          </a:p>
        </p:txBody>
      </p:sp>
      <p:sp>
        <p:nvSpPr>
          <p:cNvPr id="3" name="Content Placeholder 2"/>
          <p:cNvSpPr>
            <a:spLocks noGrp="1"/>
          </p:cNvSpPr>
          <p:nvPr>
            <p:ph idx="1"/>
          </p:nvPr>
        </p:nvSpPr>
        <p:spPr>
          <a:xfrm>
            <a:off x="677334" y="1362974"/>
            <a:ext cx="9432824" cy="4917056"/>
          </a:xfrm>
          <a:solidFill>
            <a:schemeClr val="bg1">
              <a:lumMod val="85000"/>
            </a:schemeClr>
          </a:solidFill>
        </p:spPr>
        <p:txBody>
          <a:bodyPr>
            <a:noAutofit/>
          </a:bodyPr>
          <a:lstStyle/>
          <a:p>
            <a:pPr>
              <a:spcBef>
                <a:spcPts val="0"/>
              </a:spcBef>
            </a:pPr>
            <a:endParaRPr lang="en-US" sz="2400" dirty="0" smtClean="0"/>
          </a:p>
          <a:p>
            <a:pPr marL="0" indent="0">
              <a:spcBef>
                <a:spcPts val="0"/>
              </a:spcBef>
              <a:buNone/>
            </a:pPr>
            <a:r>
              <a:rPr lang="en-US" sz="2400" dirty="0"/>
              <a:t>Reuter, B., Schweizer, J., &amp; Van Herwijnen, A. (2015). A </a:t>
            </a:r>
            <a:r>
              <a:rPr lang="en-US" sz="2400" dirty="0" smtClean="0"/>
              <a:t>process-	based </a:t>
            </a:r>
            <a:r>
              <a:rPr lang="en-US" sz="2400" dirty="0"/>
              <a:t>approach to estimate point snow instability. </a:t>
            </a:r>
            <a:r>
              <a:rPr lang="en-US" sz="2400" i="1" dirty="0"/>
              <a:t>The </a:t>
            </a:r>
            <a:r>
              <a:rPr lang="en-US" sz="2400" i="1" dirty="0" smtClean="0"/>
              <a:t>	Cryosphere</a:t>
            </a:r>
            <a:r>
              <a:rPr lang="en-US" sz="2400" dirty="0"/>
              <a:t>, </a:t>
            </a:r>
            <a:r>
              <a:rPr lang="en-US" sz="2400" i="1" dirty="0"/>
              <a:t>9</a:t>
            </a:r>
            <a:r>
              <a:rPr lang="en-US" sz="2400" dirty="0"/>
              <a:t>(3), </a:t>
            </a:r>
            <a:r>
              <a:rPr lang="en-US" sz="2400" dirty="0" smtClean="0"/>
              <a:t>837-847</a:t>
            </a:r>
          </a:p>
          <a:p>
            <a:pPr>
              <a:spcBef>
                <a:spcPts val="0"/>
              </a:spcBef>
            </a:pPr>
            <a:endParaRPr lang="en-US" sz="2400" dirty="0" smtClean="0"/>
          </a:p>
          <a:p>
            <a:pPr marL="0" indent="0">
              <a:spcBef>
                <a:spcPts val="0"/>
              </a:spcBef>
              <a:buNone/>
            </a:pPr>
            <a:r>
              <a:rPr lang="en-US" sz="2400" dirty="0"/>
              <a:t>Ross, M. E. (2010). Designing and using program evaluation as a </a:t>
            </a:r>
            <a:r>
              <a:rPr lang="en-US" sz="2400" dirty="0" smtClean="0"/>
              <a:t>	tool </a:t>
            </a:r>
            <a:r>
              <a:rPr lang="en-US" sz="2400" dirty="0"/>
              <a:t>for reform. Journal of Research on Leadership Education, </a:t>
            </a:r>
            <a:r>
              <a:rPr lang="en-US" sz="2400" dirty="0" smtClean="0"/>
              <a:t>	5(12.7</a:t>
            </a:r>
            <a:r>
              <a:rPr lang="en-US" sz="2400" dirty="0"/>
              <a:t>), 481–500</a:t>
            </a:r>
            <a:r>
              <a:rPr lang="en-US" sz="2400" dirty="0" smtClean="0"/>
              <a:t>.</a:t>
            </a:r>
          </a:p>
          <a:p>
            <a:pPr marL="0" indent="0">
              <a:spcBef>
                <a:spcPts val="0"/>
              </a:spcBef>
              <a:buNone/>
            </a:pPr>
            <a:r>
              <a:rPr lang="en-US" sz="2400" dirty="0"/>
              <a:t> </a:t>
            </a:r>
          </a:p>
          <a:p>
            <a:pPr marL="0" indent="0">
              <a:spcBef>
                <a:spcPts val="0"/>
              </a:spcBef>
              <a:buNone/>
            </a:pPr>
            <a:r>
              <a:rPr lang="en-US" sz="2400" dirty="0" err="1" smtClean="0"/>
              <a:t>Sridharan</a:t>
            </a:r>
            <a:r>
              <a:rPr lang="en-US" sz="2400" dirty="0"/>
              <a:t>, S., &amp; </a:t>
            </a:r>
            <a:r>
              <a:rPr lang="en-US" sz="2400" dirty="0" err="1"/>
              <a:t>Nakaima</a:t>
            </a:r>
            <a:r>
              <a:rPr lang="en-US" sz="2400" dirty="0"/>
              <a:t>, A. (2011). Ten steps to making </a:t>
            </a:r>
            <a:r>
              <a:rPr lang="en-US" sz="2400" dirty="0" smtClean="0"/>
              <a:t>	evaluation </a:t>
            </a:r>
            <a:r>
              <a:rPr lang="en-US" sz="2400" dirty="0"/>
              <a:t>matter. Evaluation and Program Planning, 34(2), </a:t>
            </a:r>
            <a:r>
              <a:rPr lang="en-US" sz="2400" dirty="0" smtClean="0"/>
              <a:t>	135–146</a:t>
            </a:r>
            <a:r>
              <a:rPr lang="en-US" sz="2400" dirty="0"/>
              <a:t>. </a:t>
            </a:r>
            <a:r>
              <a:rPr lang="en-US" sz="2400" dirty="0" smtClean="0"/>
              <a:t>.</a:t>
            </a:r>
            <a:r>
              <a:rPr lang="en-US" sz="2400" dirty="0"/>
              <a:t/>
            </a:r>
            <a:br>
              <a:rPr lang="en-US" sz="2400" dirty="0"/>
            </a:br>
            <a:endParaRPr lang="en-US" sz="2400" dirty="0"/>
          </a:p>
        </p:txBody>
      </p:sp>
    </p:spTree>
    <p:extLst>
      <p:ext uri="{BB962C8B-B14F-4D97-AF65-F5344CB8AC3E}">
        <p14:creationId xmlns:p14="http://schemas.microsoft.com/office/powerpoint/2010/main" val="11082069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359</TotalTime>
  <Words>1100</Words>
  <Application>Microsoft Office PowerPoint</Application>
  <PresentationFormat>Widescreen</PresentationFormat>
  <Paragraphs>110</Paragraphs>
  <Slides>11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Process-Based Evaluations</vt:lpstr>
      <vt:lpstr>Introduction</vt:lpstr>
      <vt:lpstr>Description of Process-Based Evaluations</vt:lpstr>
      <vt:lpstr>Strength of the Process-Based Evaluations</vt:lpstr>
      <vt:lpstr> Process- Based Evaluation Integrity </vt:lpstr>
      <vt:lpstr>Process-Based Evaluations Reliability </vt:lpstr>
      <vt:lpstr>Process-Based Evaluations Validity </vt:lpstr>
      <vt:lpstr>Weakness of Process-Based Evaluation</vt:lpstr>
      <vt:lpstr>Analysis of PBEs Strengths and Weakness</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Process-Based Evaluations</dc:title>
  <dc:creator>Sam</dc:creator>
  <cp:lastModifiedBy>user</cp:lastModifiedBy>
  <cp:revision>68</cp:revision>
  <dcterms:created xsi:type="dcterms:W3CDTF">2019-09-09T06:01:21Z</dcterms:created>
  <dcterms:modified xsi:type="dcterms:W3CDTF">2019-09-10T01:55:35Z</dcterms:modified>
</cp:coreProperties>
</file>